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13" r:id="rId3"/>
    <p:sldId id="318" r:id="rId4"/>
    <p:sldId id="316" r:id="rId5"/>
    <p:sldId id="322" r:id="rId6"/>
    <p:sldId id="320" r:id="rId7"/>
    <p:sldId id="326" r:id="rId8"/>
    <p:sldId id="295" r:id="rId9"/>
    <p:sldId id="325" r:id="rId10"/>
    <p:sldId id="332" r:id="rId11"/>
    <p:sldId id="265" r:id="rId12"/>
    <p:sldId id="327" r:id="rId13"/>
    <p:sldId id="333" r:id="rId14"/>
    <p:sldId id="315" r:id="rId15"/>
    <p:sldId id="264" r:id="rId16"/>
    <p:sldId id="301" r:id="rId17"/>
    <p:sldId id="331" r:id="rId18"/>
    <p:sldId id="3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1593"/>
    <a:srgbClr val="FF8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5D73-C286-4BAE-88D9-04B33A121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3397D-5E0A-4E04-BB6B-F3EBB6F2A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DD0A5-BFAE-46B5-8005-BD6D2432B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95192-94B7-48E2-BEB8-A44B4036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2D699-5095-4A90-AF26-EF593F81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22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922C-5F07-4596-94B8-0DCCD10A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A3D3F-222B-4B67-B6CC-B2BDDD0A0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49FB1-7418-4E13-A4B1-4B7532515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98D91-DBA9-4F33-8B2F-905F1B38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D8D35-C602-445D-89B7-B7130215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25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9CB5EF-65C2-46E1-90A2-44A0B5CEB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5C57E-95EA-4692-BABB-4736E333D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642F5-CCAE-44CA-94CA-9B48CB55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6042D-39E5-4605-985C-47D47C7D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A306D-311D-48E9-AC5D-27460C7F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25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FFD5-3CDD-49F2-90DE-AB37F856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CFAB3-6862-44C3-882B-A0278BEED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09427-BCBD-44B8-A918-25CCFEE70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33C9-1770-4B2E-8C63-B67CE651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9D13F-5568-4C07-A202-F0CC5B22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83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974E-90D9-42C0-A5B5-DDD0CD05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F3E7D-4E81-44CF-A52A-ACE3F2474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6CB18-A7D3-4D6C-87A9-B9086A5FD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2FB42-2EE8-4F87-A231-ABB16627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0BD08-320A-4232-9FB9-B3FF593C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75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1D709-9EB6-4AC8-9EEB-3EF6B5947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0CC05-89A7-4B86-900E-92252001F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60C17-6BF2-48BE-9426-A13968E2C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712F6-E384-4462-B4E9-9662352E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8ABB5-45BE-4CA2-A8C4-A39A195C8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A558E-1E55-432F-8EE4-37657823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2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A14D-4557-457C-AFC6-DC692228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B117A-F58B-4CF2-8BBD-54866482F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8F944-501A-4488-A21E-433813CE0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4698A3-508D-488C-823C-5476B41E8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F6C54E-3231-41E4-80C8-52F212F2B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E29B1C-7470-4823-817F-8766D1E7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8E26C-5E3C-48A6-85E0-BB3E5DEA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35AE52-EC7B-4388-8B2A-CB36A6ED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11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6997-BDDD-4C02-85AA-160D7EE1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9D3CD-BCB6-4B6F-80AF-B5A25DAAD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2CBC8-C2CB-43AE-86F9-494A4A15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05D0-EADC-4CD9-9A4C-8EA02D43A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31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C3B723-2B0A-41BE-9491-2E6333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BCBC4-1E2F-403E-AECB-E3B04656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61A08-42AF-4ED1-834A-BFA8723E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686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1527-1C79-4CC8-B04F-57CC5258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5D24F-F23A-4859-8BF6-D4871E128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6538D-3C22-484A-AF0E-7662D3EE2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0C7A4-1C7B-49B0-8782-630434372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1C01E-B7D8-414C-8F10-DA50C2FA2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9AD57-DBE0-4735-A2BA-DAB00997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51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1A4D-BB57-4311-9B49-A391AAA79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E53CD-9ABA-4133-8C69-9D53DA6BA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FD707-80C1-47A3-A533-E68E6321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DA759-5641-4287-9438-A8A6966D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E7A34-784D-4EF2-8168-F8C42D5E0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B3AD1-6ABC-4A45-BCCA-376885C5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74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C07059-424F-44DA-A673-51A642B7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09BD3-50A8-4AF0-9300-E9516D1FC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8BEE4-2981-4018-B3C2-3A97392F9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25FA2-D115-4A4A-91E2-7FBA3FC3EF7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6AE07-6FC3-4F2B-9FFA-904A26826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82851-6F94-4210-B9D6-A89E660C1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B825C-3FCF-4710-A71F-BD6C7A684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16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, man, young, holding&#10;&#10;Description automatically generated">
            <a:extLst>
              <a:ext uri="{FF2B5EF4-FFF2-40B4-BE49-F238E27FC236}">
                <a16:creationId xmlns:a16="http://schemas.microsoft.com/office/drawing/2014/main" id="{D7C586D8-3EDA-41BB-A447-7C2534F0B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2" b="19980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7BD466-29F8-4487-B2CF-39BFE1A5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D818D-9132-42C3-898F-B1C05C1E3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 b="19103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04796E-79B8-4B26-97DB-4AB372A9BE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7" b="5803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06A70-C5DA-492F-9074-14F22399AD7F}"/>
              </a:ext>
            </a:extLst>
          </p:cNvPr>
          <p:cNvSpPr txBox="1"/>
          <p:nvPr/>
        </p:nvSpPr>
        <p:spPr>
          <a:xfrm>
            <a:off x="4250454" y="2400300"/>
            <a:ext cx="3838470" cy="21013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kern="1200" dirty="0">
                <a:solidFill>
                  <a:srgbClr val="571593"/>
                </a:solidFill>
                <a:latin typeface="+mj-lt"/>
                <a:ea typeface="+mj-ea"/>
                <a:cs typeface="+mj-cs"/>
              </a:rPr>
              <a:t>Build Home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kern="1200" dirty="0">
                <a:solidFill>
                  <a:srgbClr val="571593"/>
                </a:solidFill>
                <a:latin typeface="+mj-lt"/>
                <a:ea typeface="+mj-ea"/>
                <a:cs typeface="+mj-cs"/>
              </a:rPr>
              <a:t>Moldova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kern="1200" dirty="0">
              <a:solidFill>
                <a:srgbClr val="FF8F08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rgbClr val="FF8F08"/>
                </a:solidFill>
                <a:latin typeface="+mj-lt"/>
                <a:ea typeface="+mj-ea"/>
                <a:cs typeface="+mj-cs"/>
              </a:rPr>
              <a:t>Sat </a:t>
            </a:r>
            <a:r>
              <a:rPr lang="en-US" sz="3800" b="1" dirty="0">
                <a:solidFill>
                  <a:srgbClr val="FF8F08"/>
                </a:solidFill>
                <a:latin typeface="+mj-lt"/>
                <a:ea typeface="+mj-ea"/>
                <a:cs typeface="+mj-cs"/>
              </a:rPr>
              <a:t>27 July</a:t>
            </a:r>
            <a:r>
              <a:rPr lang="en-US" sz="3800" b="1" kern="1200" dirty="0">
                <a:solidFill>
                  <a:srgbClr val="FF8F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dirty="0">
                <a:solidFill>
                  <a:srgbClr val="FF8F08"/>
                </a:solidFill>
                <a:latin typeface="+mj-lt"/>
                <a:ea typeface="+mj-ea"/>
                <a:cs typeface="+mj-cs"/>
              </a:rPr>
              <a:t>to </a:t>
            </a:r>
            <a:r>
              <a:rPr lang="en-US" sz="3800" b="1" kern="1200" dirty="0">
                <a:solidFill>
                  <a:srgbClr val="FF8F08"/>
                </a:solidFill>
                <a:latin typeface="+mj-lt"/>
                <a:ea typeface="+mj-ea"/>
                <a:cs typeface="+mj-cs"/>
              </a:rPr>
              <a:t>Sun </a:t>
            </a:r>
            <a:r>
              <a:rPr lang="en-US" sz="3800" b="1" dirty="0">
                <a:solidFill>
                  <a:srgbClr val="FF8F08"/>
                </a:solidFill>
                <a:latin typeface="+mj-lt"/>
                <a:ea typeface="+mj-ea"/>
                <a:cs typeface="+mj-cs"/>
              </a:rPr>
              <a:t>4</a:t>
            </a:r>
            <a:endParaRPr lang="en-US" sz="3800" b="1" kern="1200" dirty="0">
              <a:solidFill>
                <a:srgbClr val="FF8F08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rgbClr val="FF8F08"/>
                </a:solidFill>
                <a:latin typeface="+mj-lt"/>
                <a:ea typeface="+mj-ea"/>
                <a:cs typeface="+mj-cs"/>
              </a:rPr>
              <a:t>August 2024</a:t>
            </a: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4E08FF3-F532-BADF-72C6-25F4D21B0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030" y="119434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8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1BCA7D-55A1-DD51-5148-D63D25B5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5AB07-296C-F18F-1443-B9060340D1B9}"/>
              </a:ext>
            </a:extLst>
          </p:cNvPr>
          <p:cNvSpPr txBox="1"/>
          <p:nvPr/>
        </p:nvSpPr>
        <p:spPr>
          <a:xfrm>
            <a:off x="5668839" y="1597891"/>
            <a:ext cx="55776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Based in this church with this pastor Victor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Training/briefings</a:t>
            </a:r>
          </a:p>
          <a:p>
            <a:endParaRPr lang="en-US" sz="2800" dirty="0"/>
          </a:p>
          <a:p>
            <a:r>
              <a:rPr lang="en-US" sz="2800" dirty="0"/>
              <a:t>Evi will lead the German team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Living with host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Working on one or two sites in this village</a:t>
            </a:r>
            <a:endParaRPr lang="en-GB" sz="2800" dirty="0"/>
          </a:p>
        </p:txBody>
      </p:sp>
      <p:pic>
        <p:nvPicPr>
          <p:cNvPr id="7" name="Picture 6" descr="A picture containing text, graphics, font, logo&#10;&#10;Description automatically generated">
            <a:extLst>
              <a:ext uri="{FF2B5EF4-FFF2-40B4-BE49-F238E27FC236}">
                <a16:creationId xmlns:a16="http://schemas.microsoft.com/office/drawing/2014/main" id="{1E280929-A97F-9E9E-BD7E-7444CF6D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109" y="160259"/>
            <a:ext cx="1347042" cy="13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5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person, man, young, holding&#10;&#10;Description automatically generated">
            <a:extLst>
              <a:ext uri="{FF2B5EF4-FFF2-40B4-BE49-F238E27FC236}">
                <a16:creationId xmlns:a16="http://schemas.microsoft.com/office/drawing/2014/main" id="{D7C586D8-3EDA-41BB-A447-7C2534F0B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5" r="-3" b="3573"/>
          <a:stretch/>
        </p:blipFill>
        <p:spPr>
          <a:xfrm>
            <a:off x="7483303" y="1350438"/>
            <a:ext cx="4160520" cy="4160520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D818D-9132-42C3-898F-B1C05C1E3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r="6654" b="1"/>
          <a:stretch/>
        </p:blipFill>
        <p:spPr>
          <a:xfrm>
            <a:off x="5403344" y="3414344"/>
            <a:ext cx="4160519" cy="3443657"/>
          </a:xfrm>
          <a:custGeom>
            <a:avLst/>
            <a:gdLst/>
            <a:ahLst/>
            <a:cxnLst/>
            <a:rect l="l" t="t" r="r" b="b"/>
            <a:pathLst>
              <a:path w="4160519" h="3443657">
                <a:moveTo>
                  <a:pt x="2080260" y="0"/>
                </a:moveTo>
                <a:lnTo>
                  <a:pt x="4160519" y="2078563"/>
                </a:lnTo>
                <a:lnTo>
                  <a:pt x="2794310" y="3443657"/>
                </a:lnTo>
                <a:lnTo>
                  <a:pt x="1366210" y="3443657"/>
                </a:lnTo>
                <a:lnTo>
                  <a:pt x="0" y="2078563"/>
                </a:lnTo>
                <a:close/>
              </a:path>
            </a:pathLst>
          </a:custGeom>
        </p:spPr>
      </p:pic>
      <p:pic>
        <p:nvPicPr>
          <p:cNvPr id="14" name="Picture 13" descr="A picture containing person, man, building, standing&#10;&#10;Description automatically generated">
            <a:extLst>
              <a:ext uri="{FF2B5EF4-FFF2-40B4-BE49-F238E27FC236}">
                <a16:creationId xmlns:a16="http://schemas.microsoft.com/office/drawing/2014/main" id="{8E7BD466-29F8-4487-B2CF-39BFE1A5E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46" t="4" r="14143" b="37851"/>
          <a:stretch/>
        </p:blipFill>
        <p:spPr>
          <a:xfrm>
            <a:off x="5403343" y="213"/>
            <a:ext cx="4160520" cy="3447288"/>
          </a:xfrm>
          <a:custGeom>
            <a:avLst/>
            <a:gdLst/>
            <a:ahLst/>
            <a:cxnLst/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</p:spPr>
      </p:pic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31FC2B-2A2F-4661-B08C-1D6A58E2CA90}"/>
              </a:ext>
            </a:extLst>
          </p:cNvPr>
          <p:cNvSpPr txBox="1"/>
          <p:nvPr/>
        </p:nvSpPr>
        <p:spPr>
          <a:xfrm>
            <a:off x="1048914" y="1502046"/>
            <a:ext cx="46804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71593"/>
                </a:solidFill>
              </a:rPr>
              <a:t>Highlight</a:t>
            </a:r>
          </a:p>
          <a:p>
            <a:endParaRPr lang="en-US" sz="2400" dirty="0">
              <a:solidFill>
                <a:srgbClr val="571593"/>
              </a:solidFill>
            </a:endParaRPr>
          </a:p>
          <a:p>
            <a:pPr algn="ctr"/>
            <a:r>
              <a:rPr lang="en-US" sz="2400" dirty="0">
                <a:solidFill>
                  <a:srgbClr val="571593"/>
                </a:solidFill>
              </a:rPr>
              <a:t>One of the highlights of your </a:t>
            </a:r>
          </a:p>
          <a:p>
            <a:pPr algn="ctr"/>
            <a:r>
              <a:rPr lang="en-US" sz="2400" dirty="0">
                <a:solidFill>
                  <a:srgbClr val="571593"/>
                </a:solidFill>
              </a:rPr>
              <a:t>trip will be getting to know the Moldovan young people.</a:t>
            </a:r>
          </a:p>
          <a:p>
            <a:pPr algn="ctr"/>
            <a:endParaRPr lang="en-US" sz="1600" dirty="0">
              <a:solidFill>
                <a:srgbClr val="571593"/>
              </a:solidFill>
            </a:endParaRPr>
          </a:p>
          <a:p>
            <a:pPr algn="ctr"/>
            <a:r>
              <a:rPr lang="en-US" sz="2400" dirty="0">
                <a:solidFill>
                  <a:srgbClr val="571593"/>
                </a:solidFill>
              </a:rPr>
              <a:t>The money you raise, will help to pay for them to be on the team.</a:t>
            </a:r>
          </a:p>
        </p:txBody>
      </p:sp>
      <p:pic>
        <p:nvPicPr>
          <p:cNvPr id="3" name="Picture 2" descr="A picture containing text, graphics, font, logo&#10;&#10;Description automatically generated">
            <a:extLst>
              <a:ext uri="{FF2B5EF4-FFF2-40B4-BE49-F238E27FC236}">
                <a16:creationId xmlns:a16="http://schemas.microsoft.com/office/drawing/2014/main" id="{64236854-8F67-4768-FFFF-925338D93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109" y="160259"/>
            <a:ext cx="1347042" cy="13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F717D5-4D33-417B-92D8-67184A665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-41"/>
          <a:stretch/>
        </p:blipFill>
        <p:spPr>
          <a:xfrm>
            <a:off x="5543526" y="1228340"/>
            <a:ext cx="2684372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E47B6-B487-47DE-BB91-E03F577AB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2" r="-2" b="28054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750D6-CD1C-4722-B3DB-FC44E85BF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78" y="2619612"/>
            <a:ext cx="7541616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0EB75-9FF2-43D6-890C-2EE0293EA231}"/>
              </a:ext>
            </a:extLst>
          </p:cNvPr>
          <p:cNvSpPr txBox="1"/>
          <p:nvPr/>
        </p:nvSpPr>
        <p:spPr>
          <a:xfrm>
            <a:off x="7749309" y="3419475"/>
            <a:ext cx="41378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571593"/>
                </a:solidFill>
              </a:rPr>
              <a:t>Giving the keys to the family and seeing them walk into their new home for the first time, will be a moment you will remember for the rest of your life </a:t>
            </a:r>
          </a:p>
          <a:p>
            <a:pPr algn="ctr"/>
            <a:endParaRPr lang="en-GB" sz="2000" dirty="0"/>
          </a:p>
        </p:txBody>
      </p:sp>
      <p:pic>
        <p:nvPicPr>
          <p:cNvPr id="3" name="Picture 2" descr="A picture containing text, graphics, font, logo&#10;&#10;Description automatically generated">
            <a:extLst>
              <a:ext uri="{FF2B5EF4-FFF2-40B4-BE49-F238E27FC236}">
                <a16:creationId xmlns:a16="http://schemas.microsoft.com/office/drawing/2014/main" id="{05077700-B05E-80C3-6C4E-932738B7B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109" y="160259"/>
            <a:ext cx="1347042" cy="13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D6CD0-DB56-B618-86DE-9560F6EBE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A3DE07F-F37F-79DA-5AB7-F87C7D8B0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" y="73422"/>
            <a:ext cx="1550954" cy="1750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818112-1798-36AE-A20A-BCDE9A84AD5B}"/>
              </a:ext>
            </a:extLst>
          </p:cNvPr>
          <p:cNvSpPr txBox="1"/>
          <p:nvPr/>
        </p:nvSpPr>
        <p:spPr>
          <a:xfrm>
            <a:off x="310359" y="3240809"/>
            <a:ext cx="5563968" cy="304698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2019 BUILD Home Moldova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Both parents have jobs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House well furnished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Kids well clothed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Spotlessly clean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Well decorated</a:t>
            </a:r>
            <a:endParaRPr lang="en-GB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33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19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7D7CA1F-BE75-4B73-A899-C2B53037A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14551"/>
          <a:stretch/>
        </p:blipFill>
        <p:spPr bwMode="auto"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D014140-1A18-4AB0-BFBE-6426EB74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479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C208DC-C6DA-4A3A-BE0C-F8BB8D142C35}"/>
              </a:ext>
            </a:extLst>
          </p:cNvPr>
          <p:cNvSpPr txBox="1"/>
          <p:nvPr/>
        </p:nvSpPr>
        <p:spPr>
          <a:xfrm>
            <a:off x="1620027" y="2933700"/>
            <a:ext cx="3733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Build a home for a Moldovan family trapped by poverty…</a:t>
            </a:r>
          </a:p>
          <a:p>
            <a:pPr algn="ctr"/>
            <a:endParaRPr lang="en-GB" sz="2400" dirty="0"/>
          </a:p>
        </p:txBody>
      </p:sp>
      <p:pic>
        <p:nvPicPr>
          <p:cNvPr id="2" name="Picture 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AA7A059-3280-0530-2299-CC29C60C1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" y="73422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83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7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27F5F-1BFD-408D-8BB2-0A11568C5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-139" r="208" b="139"/>
          <a:stretch/>
        </p:blipFill>
        <p:spPr>
          <a:xfrm>
            <a:off x="-19030" y="-180965"/>
            <a:ext cx="6095980" cy="6857990"/>
          </a:xfrm>
          <a:prstGeom prst="rect">
            <a:avLst/>
          </a:prstGeom>
        </p:spPr>
      </p:pic>
      <p:pic>
        <p:nvPicPr>
          <p:cNvPr id="13" name="Picture 12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67FBD128-2A12-4B0A-9F65-3D10E6F75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2917" r="23846" b="-2917"/>
          <a:stretch/>
        </p:blipFill>
        <p:spPr>
          <a:xfrm>
            <a:off x="6143625" y="19060"/>
            <a:ext cx="609600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06A70-C5DA-492F-9074-14F22399AD7F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…and experience your own life transformed by God’s love</a:t>
            </a:r>
            <a:endParaRPr lang="en-US" sz="32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A98CD76-0B26-D2C7-3939-0E9B15CB9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" y="73422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7F380D-1391-4BA7-9ED6-977A07780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3" b="14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7727991-A867-4120-868E-3F1B670C996C}"/>
              </a:ext>
            </a:extLst>
          </p:cNvPr>
          <p:cNvSpPr txBox="1"/>
          <p:nvPr/>
        </p:nvSpPr>
        <p:spPr>
          <a:xfrm>
            <a:off x="8502710" y="3222199"/>
            <a:ext cx="30768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/>
              <a:t>Build Home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/>
              <a:t>Moldova 2024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2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Sat 27 July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to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Sun 4 August</a:t>
            </a:r>
          </a:p>
          <a:p>
            <a:endParaRPr lang="en-GB" sz="2000" dirty="0"/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926D6E1-2E83-64A8-7894-83897D6D6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" y="73422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5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6DC821-AD5E-3BFC-81F6-580EDAD51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" b="23000"/>
          <a:stretch/>
        </p:blipFill>
        <p:spPr>
          <a:xfrm>
            <a:off x="-175846" y="-738553"/>
            <a:ext cx="12939346" cy="7869116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4EF6F5E-0010-195C-B0F4-293B9BA7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" y="73422"/>
            <a:ext cx="1550954" cy="1750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1AEC0-BE8D-5091-F727-785C33E1C25B}"/>
              </a:ext>
            </a:extLst>
          </p:cNvPr>
          <p:cNvSpPr txBox="1"/>
          <p:nvPr/>
        </p:nvSpPr>
        <p:spPr>
          <a:xfrm>
            <a:off x="0" y="3278909"/>
            <a:ext cx="6881091" cy="3693319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r>
              <a:rPr lang="en-GB" dirty="0"/>
              <a:t>Use this space to update your own local application process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236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around a fire&#10;&#10;Description automatically generated">
            <a:extLst>
              <a:ext uri="{FF2B5EF4-FFF2-40B4-BE49-F238E27FC236}">
                <a16:creationId xmlns:a16="http://schemas.microsoft.com/office/drawing/2014/main" id="{D0D051F3-0B4B-41A8-86AF-2F31B6EFE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41" y="119199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3CFE48-4589-477F-9F36-17AEE5FA06FC}"/>
              </a:ext>
            </a:extLst>
          </p:cNvPr>
          <p:cNvSpPr/>
          <p:nvPr/>
        </p:nvSpPr>
        <p:spPr>
          <a:xfrm>
            <a:off x="3423441" y="-267856"/>
            <a:ext cx="7772399" cy="6857999"/>
          </a:xfrm>
          <a:prstGeom prst="rect">
            <a:avLst/>
          </a:prstGeom>
          <a:gradFill>
            <a:gsLst>
              <a:gs pos="42000">
                <a:srgbClr val="000000">
                  <a:alpha val="60000"/>
                </a:srgbClr>
              </a:gs>
              <a:gs pos="12000">
                <a:schemeClr val="tx1"/>
              </a:gs>
              <a:gs pos="27000">
                <a:schemeClr val="tx1">
                  <a:alpha val="80000"/>
                </a:schemeClr>
              </a:gs>
              <a:gs pos="56000">
                <a:schemeClr val="tx1">
                  <a:alpha val="40000"/>
                </a:schemeClr>
              </a:gs>
              <a:gs pos="82000">
                <a:schemeClr val="tx1">
                  <a:alpha val="0"/>
                </a:schemeClr>
              </a:gs>
              <a:gs pos="70000">
                <a:schemeClr val="tx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B5208-A000-4C76-84B8-1E2BA546C0A3}"/>
              </a:ext>
            </a:extLst>
          </p:cNvPr>
          <p:cNvSpPr txBox="1"/>
          <p:nvPr/>
        </p:nvSpPr>
        <p:spPr>
          <a:xfrm>
            <a:off x="1616364" y="1626234"/>
            <a:ext cx="441007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Build Home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Moldova 2024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Sat 27 July – Sun 4 Aug 2024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Pack your bag and come with us on a journey you will remember for the rest of your life</a:t>
            </a:r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82E6AA0-663A-99F0-D60B-5FABD65D1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" y="73422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6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014140-1A18-4AB0-BFBE-6426EB748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t="5909" b="19114"/>
          <a:stretch/>
        </p:blipFill>
        <p:spPr>
          <a:xfrm>
            <a:off x="1" y="-335460"/>
            <a:ext cx="12191999" cy="7528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D06A70-C5DA-492F-9074-14F22399AD7F}"/>
              </a:ext>
            </a:extLst>
          </p:cNvPr>
          <p:cNvSpPr txBox="1"/>
          <p:nvPr/>
        </p:nvSpPr>
        <p:spPr>
          <a:xfrm>
            <a:off x="3073512" y="225468"/>
            <a:ext cx="4908438" cy="68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Building a new home…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7D7CA1F-BE75-4B73-A899-C2B53037A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1086" y="526093"/>
            <a:ext cx="6170914" cy="632983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5D938-2F26-4B41-9C00-5176C72424C7}"/>
              </a:ext>
            </a:extLst>
          </p:cNvPr>
          <p:cNvSpPr txBox="1"/>
          <p:nvPr/>
        </p:nvSpPr>
        <p:spPr>
          <a:xfrm>
            <a:off x="7071394" y="5901834"/>
            <a:ext cx="4666470" cy="6889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f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 a family trapped by poverty</a:t>
            </a:r>
          </a:p>
        </p:txBody>
      </p:sp>
      <p:pic>
        <p:nvPicPr>
          <p:cNvPr id="2" name="Picture 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6990CAC-15EF-7084-0FA2-C9FA31941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5" y="225468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52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7D7CA1F-BE75-4B73-A899-C2B53037A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 b="-1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14140-1A18-4AB0-BFBE-6426EB74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4" r="11164"/>
          <a:stretch/>
        </p:blipFill>
        <p:spPr>
          <a:xfrm>
            <a:off x="5829300" y="0"/>
            <a:ext cx="6362700" cy="6857990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D06A70-C5DA-492F-9074-14F22399AD7F}"/>
              </a:ext>
            </a:extLst>
          </p:cNvPr>
          <p:cNvSpPr txBox="1"/>
          <p:nvPr/>
        </p:nvSpPr>
        <p:spPr>
          <a:xfrm>
            <a:off x="1303297" y="1510470"/>
            <a:ext cx="5084019" cy="13622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 part of 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team of English, German and Moldovan young people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who will 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build a house in just 5 days…</a:t>
            </a:r>
          </a:p>
        </p:txBody>
      </p:sp>
      <p:pic>
        <p:nvPicPr>
          <p:cNvPr id="2" name="Picture 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5DEC71AF-D19B-B178-25B6-0DF8B02C4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" y="73422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14140-1A18-4AB0-BFBE-6426EB748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0" r="-1" b="11929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7D7CA1F-BE75-4B73-A899-C2B53037A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7616" y="1230896"/>
            <a:ext cx="3559945" cy="328986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62DE85-C5E3-486A-A98B-07641BE1330B}"/>
              </a:ext>
            </a:extLst>
          </p:cNvPr>
          <p:cNvSpPr txBox="1"/>
          <p:nvPr/>
        </p:nvSpPr>
        <p:spPr>
          <a:xfrm>
            <a:off x="3717078" y="-9569"/>
            <a:ext cx="5075233" cy="6345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…a</a:t>
            </a:r>
            <a:r>
              <a:rPr lang="en-US" sz="24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nd bring transformation to the lives…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39E852-F546-4688-B6A0-61B0BD26EF85}"/>
              </a:ext>
            </a:extLst>
          </p:cNvPr>
          <p:cNvSpPr txBox="1"/>
          <p:nvPr/>
        </p:nvSpPr>
        <p:spPr>
          <a:xfrm>
            <a:off x="3982800" y="3641289"/>
            <a:ext cx="4666470" cy="634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a family living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Moldova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068D1D3-77AF-E8A4-C3A0-791C29935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" y="73422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7">
            <a:extLst>
              <a:ext uri="{FF2B5EF4-FFF2-40B4-BE49-F238E27FC236}">
                <a16:creationId xmlns:a16="http://schemas.microsoft.com/office/drawing/2014/main" id="{DEFD2014-7535-4EF2-808F-F045749C8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06A70-C5DA-492F-9074-14F22399AD7F}"/>
              </a:ext>
            </a:extLst>
          </p:cNvPr>
          <p:cNvSpPr txBox="1"/>
          <p:nvPr/>
        </p:nvSpPr>
        <p:spPr>
          <a:xfrm>
            <a:off x="0" y="1837345"/>
            <a:ext cx="6334918" cy="4293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Moldova is the poorest country in Europe</a:t>
            </a: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Moldova is the least visited country in Europe</a:t>
            </a: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Moldova has the largest wine cellar in the world</a:t>
            </a: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Moldova is the second highest alcohol consuming nation in the world</a:t>
            </a: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Many of the middle generation have left the country, leaving the elderly and children unsupported</a:t>
            </a:r>
          </a:p>
        </p:txBody>
      </p:sp>
      <p:pic>
        <p:nvPicPr>
          <p:cNvPr id="16" name="Picture 1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E1D818D-9132-42C3-898F-B1C05C1E3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" b="14967"/>
          <a:stretch/>
        </p:blipFill>
        <p:spPr>
          <a:xfrm>
            <a:off x="6587330" y="1691641"/>
            <a:ext cx="4004406" cy="2500885"/>
          </a:xfrm>
          <a:custGeom>
            <a:avLst/>
            <a:gdLst/>
            <a:ahLst/>
            <a:cxnLst/>
            <a:rect l="l" t="t" r="r" b="b"/>
            <a:pathLst>
              <a:path w="4004406" h="2500885">
                <a:moveTo>
                  <a:pt x="1158807" y="0"/>
                </a:moveTo>
                <a:lnTo>
                  <a:pt x="4004406" y="0"/>
                </a:lnTo>
                <a:lnTo>
                  <a:pt x="2845598" y="2500885"/>
                </a:lnTo>
                <a:lnTo>
                  <a:pt x="0" y="2500885"/>
                </a:lnTo>
                <a:close/>
              </a:path>
            </a:pathLst>
          </a:custGeom>
        </p:spPr>
      </p:pic>
      <p:pic>
        <p:nvPicPr>
          <p:cNvPr id="15" name="Picture 1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7C586D8-3EDA-41BB-A447-7C2534F0B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r="-5" b="-5"/>
          <a:stretch/>
        </p:blipFill>
        <p:spPr>
          <a:xfrm>
            <a:off x="9597231" y="1691164"/>
            <a:ext cx="2594769" cy="2501837"/>
          </a:xfrm>
          <a:custGeom>
            <a:avLst/>
            <a:gdLst/>
            <a:ahLst/>
            <a:cxnLst/>
            <a:rect l="l" t="t" r="r" b="b"/>
            <a:pathLst>
              <a:path w="2594769" h="2501837">
                <a:moveTo>
                  <a:pt x="1159248" y="0"/>
                </a:moveTo>
                <a:lnTo>
                  <a:pt x="2594769" y="0"/>
                </a:lnTo>
                <a:lnTo>
                  <a:pt x="2594769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4" name="Picture 13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8E7BD466-29F8-4487-B2CF-39BFE1A5E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667"/>
          <a:stretch/>
        </p:blipFill>
        <p:spPr>
          <a:xfrm>
            <a:off x="7823674" y="4357117"/>
            <a:ext cx="4368327" cy="2500884"/>
          </a:xfrm>
          <a:custGeom>
            <a:avLst/>
            <a:gdLst/>
            <a:ahLst/>
            <a:cxnLst/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pic>
        <p:nvPicPr>
          <p:cNvPr id="17" name="Picture 16" descr="A group of people sitting on a bench in a park&#10;&#10;Description automatically generated">
            <a:extLst>
              <a:ext uri="{FF2B5EF4-FFF2-40B4-BE49-F238E27FC236}">
                <a16:creationId xmlns:a16="http://schemas.microsoft.com/office/drawing/2014/main" id="{8604796E-79B8-4B26-97DB-4AB372A9BE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1" r="1" b="6827"/>
          <a:stretch/>
        </p:blipFill>
        <p:spPr>
          <a:xfrm>
            <a:off x="4791075" y="4357117"/>
            <a:ext cx="4570758" cy="2500884"/>
          </a:xfrm>
          <a:custGeom>
            <a:avLst/>
            <a:gdLst/>
            <a:ahLst/>
            <a:cxnLst/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A37EDF-F2AC-4683-8708-23BAC3C616EB}"/>
              </a:ext>
            </a:extLst>
          </p:cNvPr>
          <p:cNvSpPr txBox="1"/>
          <p:nvPr/>
        </p:nvSpPr>
        <p:spPr>
          <a:xfrm>
            <a:off x="966206" y="506331"/>
            <a:ext cx="3669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Facts about Moldova</a:t>
            </a:r>
            <a:endParaRPr lang="en-US" sz="2800" dirty="0">
              <a:solidFill>
                <a:schemeClr val="tx2"/>
              </a:solidFill>
            </a:endParaRPr>
          </a:p>
          <a:p>
            <a:pPr algn="ctr"/>
            <a:endParaRPr lang="en-US" sz="2800" dirty="0">
              <a:solidFill>
                <a:srgbClr val="FF8F08"/>
              </a:solidFill>
            </a:endParaRPr>
          </a:p>
        </p:txBody>
      </p:sp>
      <p:pic>
        <p:nvPicPr>
          <p:cNvPr id="2" name="Picture 1" descr="A picture containing text, graphics, font, logo&#10;&#10;Description automatically generated">
            <a:extLst>
              <a:ext uri="{FF2B5EF4-FFF2-40B4-BE49-F238E27FC236}">
                <a16:creationId xmlns:a16="http://schemas.microsoft.com/office/drawing/2014/main" id="{40FC13F6-8A0F-AF0B-8EDB-214CCE982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109" y="160259"/>
            <a:ext cx="1347042" cy="13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8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4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04796E-79B8-4B26-97DB-4AB372A9B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908" y="0"/>
            <a:ext cx="4925479" cy="3381854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7BD466-29F8-4487-B2CF-39BFE1A5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300" y="3456432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D818D-9132-42C3-898F-B1C05C1E3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3878" y="3456432"/>
            <a:ext cx="49065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2" name="Freeform: Shape 36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C586D8-3EDA-41BB-A447-7C2534F0B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4640" y="0"/>
            <a:ext cx="4346795" cy="3381854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11FEA8-A5F1-4507-A977-66D08662B8AE}"/>
              </a:ext>
            </a:extLst>
          </p:cNvPr>
          <p:cNvSpPr/>
          <p:nvPr/>
        </p:nvSpPr>
        <p:spPr>
          <a:xfrm>
            <a:off x="351692" y="559090"/>
            <a:ext cx="1055077" cy="260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4B0F1B-015B-493C-8AA9-CEDCCCBDA108}"/>
              </a:ext>
            </a:extLst>
          </p:cNvPr>
          <p:cNvSpPr/>
          <p:nvPr/>
        </p:nvSpPr>
        <p:spPr>
          <a:xfrm>
            <a:off x="281572" y="4427568"/>
            <a:ext cx="3802156" cy="242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963B50-1F39-4079-8F58-EADAF98C6298}"/>
              </a:ext>
            </a:extLst>
          </p:cNvPr>
          <p:cNvSpPr txBox="1"/>
          <p:nvPr/>
        </p:nvSpPr>
        <p:spPr>
          <a:xfrm>
            <a:off x="417250" y="1445517"/>
            <a:ext cx="375525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71593"/>
                </a:solidFill>
              </a:rPr>
              <a:t>About your trip:</a:t>
            </a:r>
          </a:p>
          <a:p>
            <a:pPr algn="ctr"/>
            <a:endParaRPr lang="en-US" sz="2000" dirty="0">
              <a:solidFill>
                <a:srgbClr val="571593"/>
              </a:solidFill>
            </a:endParaRPr>
          </a:p>
          <a:p>
            <a:r>
              <a:rPr lang="en-US" sz="2000" dirty="0">
                <a:solidFill>
                  <a:srgbClr val="571593"/>
                </a:solidFill>
              </a:rPr>
              <a:t>Day1: Travel to Moldova</a:t>
            </a:r>
          </a:p>
          <a:p>
            <a:pPr marL="457200" indent="-4572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8F08"/>
                </a:solidFill>
              </a:rPr>
              <a:t>Fly to Bucharest, Romania</a:t>
            </a:r>
          </a:p>
          <a:p>
            <a:pPr marL="457200" indent="-4572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8F08"/>
                </a:solidFill>
              </a:rPr>
              <a:t>Half day to explore the capital</a:t>
            </a:r>
          </a:p>
          <a:p>
            <a:pPr marL="457200" indent="-4572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8F08"/>
                </a:solidFill>
              </a:rPr>
              <a:t>8-hour sleeper train to Moldova fully equipped with beds</a:t>
            </a:r>
          </a:p>
          <a:p>
            <a:pPr>
              <a:buClr>
                <a:srgbClr val="FF8F08"/>
              </a:buClr>
            </a:pPr>
            <a:endParaRPr lang="en-US" sz="2000" dirty="0">
              <a:solidFill>
                <a:srgbClr val="FF8F08"/>
              </a:solidFill>
            </a:endParaRPr>
          </a:p>
          <a:p>
            <a:r>
              <a:rPr lang="en-US" sz="2000" dirty="0">
                <a:solidFill>
                  <a:srgbClr val="571593"/>
                </a:solidFill>
              </a:rPr>
              <a:t>Day 2: Arrive in Moldova</a:t>
            </a:r>
          </a:p>
          <a:p>
            <a:pPr marL="342900" indent="-3429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8F08"/>
                </a:solidFill>
              </a:rPr>
              <a:t>Arrive in </a:t>
            </a:r>
            <a:r>
              <a:rPr lang="en-US" sz="2000" dirty="0" err="1">
                <a:solidFill>
                  <a:srgbClr val="FF8F08"/>
                </a:solidFill>
              </a:rPr>
              <a:t>Ungheni</a:t>
            </a:r>
            <a:r>
              <a:rPr lang="en-US" sz="2000" dirty="0">
                <a:solidFill>
                  <a:srgbClr val="FF8F08"/>
                </a:solidFill>
              </a:rPr>
              <a:t>, Moldova in time for breakfast</a:t>
            </a:r>
          </a:p>
          <a:p>
            <a:pPr marL="342900" indent="-3429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8F08"/>
                </a:solidFill>
              </a:rPr>
              <a:t>Orientation &amp; training day</a:t>
            </a:r>
          </a:p>
          <a:p>
            <a:pPr marL="342900" indent="-3429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8F08"/>
                </a:solidFill>
              </a:rPr>
              <a:t>Meet the Moldovan young people and visit the village     you will be building in</a:t>
            </a:r>
          </a:p>
        </p:txBody>
      </p:sp>
      <p:pic>
        <p:nvPicPr>
          <p:cNvPr id="3" name="Picture 2" descr="A picture containing text, graphics, font, logo&#10;&#10;Description automatically generated">
            <a:extLst>
              <a:ext uri="{FF2B5EF4-FFF2-40B4-BE49-F238E27FC236}">
                <a16:creationId xmlns:a16="http://schemas.microsoft.com/office/drawing/2014/main" id="{6E3A83A1-DFEE-6D41-22D2-BC3C49122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4" y="25314"/>
            <a:ext cx="1347042" cy="13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9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5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5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5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604796E-79B8-4B26-97DB-4AB372A9B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807996" y="10"/>
            <a:ext cx="4979304" cy="3381854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7BD466-29F8-4487-B2CF-39BFE1A5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4" b="4"/>
          <a:stretch/>
        </p:blipFill>
        <p:spPr>
          <a:xfrm>
            <a:off x="8053300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D818D-9132-42C3-898F-B1C05C1E3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/>
        </p:blipFill>
        <p:spPr>
          <a:xfrm>
            <a:off x="3861037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C586D8-3EDA-41BB-A447-7C2534F0B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8"/>
          <a:stretch/>
        </p:blipFill>
        <p:spPr>
          <a:xfrm>
            <a:off x="8075984" y="-19694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11FEA8-A5F1-4507-A977-66D08662B8AE}"/>
              </a:ext>
            </a:extLst>
          </p:cNvPr>
          <p:cNvSpPr/>
          <p:nvPr/>
        </p:nvSpPr>
        <p:spPr>
          <a:xfrm>
            <a:off x="351692" y="559090"/>
            <a:ext cx="1055077" cy="260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C69B5-9E96-44B1-B483-5DE739016499}"/>
              </a:ext>
            </a:extLst>
          </p:cNvPr>
          <p:cNvSpPr txBox="1"/>
          <p:nvPr/>
        </p:nvSpPr>
        <p:spPr>
          <a:xfrm>
            <a:off x="417249" y="1445515"/>
            <a:ext cx="39997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71593"/>
                </a:solidFill>
              </a:rPr>
              <a:t>About your trip</a:t>
            </a:r>
          </a:p>
          <a:p>
            <a:pPr algn="ctr"/>
            <a:endParaRPr lang="en-US" sz="2000" dirty="0">
              <a:solidFill>
                <a:srgbClr val="571593"/>
              </a:solidFill>
            </a:endParaRPr>
          </a:p>
          <a:p>
            <a:r>
              <a:rPr lang="en-US" sz="2000" dirty="0">
                <a:solidFill>
                  <a:srgbClr val="571593"/>
                </a:solidFill>
              </a:rPr>
              <a:t>Day 3 to 7: House Building</a:t>
            </a:r>
          </a:p>
          <a:p>
            <a:pPr marL="457200" indent="-4572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8F08"/>
                </a:solidFill>
              </a:rPr>
              <a:t>Build a house in just 5 days</a:t>
            </a:r>
          </a:p>
          <a:p>
            <a:pPr marL="457200" indent="-4572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8F08"/>
                </a:solidFill>
              </a:rPr>
              <a:t>Take part in additional activities to serve the community</a:t>
            </a:r>
          </a:p>
          <a:p>
            <a:pPr marL="457200" indent="-4572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8F08"/>
                </a:solidFill>
              </a:rPr>
              <a:t>Give the keys to the family (a moment you will remember for the rest of your life)</a:t>
            </a:r>
          </a:p>
          <a:p>
            <a:pPr>
              <a:buClr>
                <a:srgbClr val="FF8F08"/>
              </a:buClr>
            </a:pPr>
            <a:endParaRPr lang="en-US" sz="2000" dirty="0">
              <a:solidFill>
                <a:srgbClr val="FF8F08"/>
              </a:solidFill>
            </a:endParaRPr>
          </a:p>
          <a:p>
            <a:r>
              <a:rPr lang="en-US" sz="2000" dirty="0">
                <a:solidFill>
                  <a:srgbClr val="571593"/>
                </a:solidFill>
              </a:rPr>
              <a:t>Day 8: A well deserved day off</a:t>
            </a:r>
          </a:p>
          <a:p>
            <a:pPr marL="457200" indent="-4572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8F08"/>
                </a:solidFill>
              </a:rPr>
              <a:t>Shopping, swimming and barbecue at </a:t>
            </a:r>
            <a:r>
              <a:rPr lang="en-US" sz="2000" dirty="0" err="1">
                <a:solidFill>
                  <a:srgbClr val="FF8F08"/>
                </a:solidFill>
              </a:rPr>
              <a:t>Ungehni</a:t>
            </a:r>
            <a:endParaRPr lang="en-US" sz="2000" dirty="0">
              <a:solidFill>
                <a:srgbClr val="FF8F08"/>
              </a:solidFill>
            </a:endParaRPr>
          </a:p>
          <a:p>
            <a:pPr marL="457200" indent="-457200">
              <a:buClr>
                <a:srgbClr val="57159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8F08"/>
                </a:solidFill>
              </a:rPr>
              <a:t>Night train to Bucharest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8F08"/>
              </a:solidFill>
            </a:endParaRPr>
          </a:p>
          <a:p>
            <a:r>
              <a:rPr lang="en-US" sz="2000" dirty="0">
                <a:solidFill>
                  <a:srgbClr val="571593"/>
                </a:solidFill>
              </a:rPr>
              <a:t>Day 9: Fly back to the UK</a:t>
            </a:r>
          </a:p>
        </p:txBody>
      </p:sp>
      <p:pic>
        <p:nvPicPr>
          <p:cNvPr id="3" name="Picture 2" descr="A picture containing text, graphics, font, logo&#10;&#10;Description automatically generated">
            <a:extLst>
              <a:ext uri="{FF2B5EF4-FFF2-40B4-BE49-F238E27FC236}">
                <a16:creationId xmlns:a16="http://schemas.microsoft.com/office/drawing/2014/main" id="{C0918FFC-8DD6-5ADC-D224-0E4C37F01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4" y="25314"/>
            <a:ext cx="1347042" cy="13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9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5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5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outdoor, grass, bird, food&#10;&#10;Description automatically generated">
            <a:extLst>
              <a:ext uri="{FF2B5EF4-FFF2-40B4-BE49-F238E27FC236}">
                <a16:creationId xmlns:a16="http://schemas.microsoft.com/office/drawing/2014/main" id="{06EC979A-816B-4DE9-86D9-466A0003D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r="-4" b="16255"/>
          <a:stretch/>
        </p:blipFill>
        <p:spPr>
          <a:xfrm>
            <a:off x="6355999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5" name="Freeform: Shape 31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A80B73C9-73F3-49B6-92A6-A1513C309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8" b="-1"/>
          <a:stretch/>
        </p:blipFill>
        <p:spPr>
          <a:xfrm>
            <a:off x="7390912" y="3075259"/>
            <a:ext cx="4801088" cy="3782741"/>
          </a:xfrm>
          <a:custGeom>
            <a:avLst/>
            <a:gdLst/>
            <a:ahLst/>
            <a:cxnLst/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F5074D5-C619-4C78-9629-90D613D7E6FB}"/>
              </a:ext>
            </a:extLst>
          </p:cNvPr>
          <p:cNvSpPr txBox="1"/>
          <p:nvPr/>
        </p:nvSpPr>
        <p:spPr>
          <a:xfrm>
            <a:off x="1321908" y="1835672"/>
            <a:ext cx="353833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addition to building a house, we will explore other ways of serving people in Moldova.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The 2019 team built a refuse collection point in the village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We also visited an orphanage, cleared a garden and prayed for people in the community</a:t>
            </a:r>
          </a:p>
          <a:p>
            <a:pPr algn="ctr"/>
            <a:endParaRPr lang="en-US" sz="2800" dirty="0">
              <a:solidFill>
                <a:srgbClr val="FF8F08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A61C75-7E4E-4A18-A68D-41E185F9023C}"/>
              </a:ext>
            </a:extLst>
          </p:cNvPr>
          <p:cNvSpPr txBox="1"/>
          <p:nvPr/>
        </p:nvSpPr>
        <p:spPr>
          <a:xfrm>
            <a:off x="4907305" y="176662"/>
            <a:ext cx="141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Before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185AD9-1A62-4D92-9DE3-546B768E4BB1}"/>
              </a:ext>
            </a:extLst>
          </p:cNvPr>
          <p:cNvSpPr txBox="1"/>
          <p:nvPr/>
        </p:nvSpPr>
        <p:spPr>
          <a:xfrm>
            <a:off x="6072328" y="6256363"/>
            <a:ext cx="1490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</a:t>
            </a:r>
          </a:p>
        </p:txBody>
      </p:sp>
      <p:pic>
        <p:nvPicPr>
          <p:cNvPr id="2" name="Picture 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C04C81D-ADA0-3ED4-9A0C-942C488C9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" y="73422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48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FE0E660-DA7A-4E39-8C53-4079A7C2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3805"/>
            <a:ext cx="7800441" cy="5696020"/>
          </a:xfrm>
          <a:custGeom>
            <a:avLst/>
            <a:gdLst>
              <a:gd name="connsiteX0" fmla="*/ 0 w 7800441"/>
              <a:gd name="connsiteY0" fmla="*/ 0 h 5696020"/>
              <a:gd name="connsiteX1" fmla="*/ 7800441 w 7800441"/>
              <a:gd name="connsiteY1" fmla="*/ 0 h 5696020"/>
              <a:gd name="connsiteX2" fmla="*/ 5037161 w 7800441"/>
              <a:gd name="connsiteY2" fmla="*/ 5696020 h 5696020"/>
              <a:gd name="connsiteX3" fmla="*/ 0 w 7800441"/>
              <a:gd name="connsiteY3" fmla="*/ 5696020 h 569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0441" h="5696020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06A70-C5DA-492F-9074-14F22399AD7F}"/>
              </a:ext>
            </a:extLst>
          </p:cNvPr>
          <p:cNvSpPr txBox="1"/>
          <p:nvPr/>
        </p:nvSpPr>
        <p:spPr>
          <a:xfrm>
            <a:off x="1257110" y="1945886"/>
            <a:ext cx="3671655" cy="1063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Fast moving, inspiring evening meetings are followed by a chance to relax around a campfire </a:t>
            </a:r>
          </a:p>
        </p:txBody>
      </p:sp>
      <p:pic>
        <p:nvPicPr>
          <p:cNvPr id="13" name="Picture 12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67FBD128-2A12-4B0A-9F65-3D10E6F75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3" r="-1" b="19924"/>
          <a:stretch/>
        </p:blipFill>
        <p:spPr>
          <a:xfrm>
            <a:off x="6771119" y="523805"/>
            <a:ext cx="5420880" cy="2757819"/>
          </a:xfrm>
          <a:custGeom>
            <a:avLst/>
            <a:gdLst/>
            <a:ahLst/>
            <a:cxnLst/>
            <a:rect l="l" t="t" r="r" b="b"/>
            <a:pathLst>
              <a:path w="5420880" h="2757819">
                <a:moveTo>
                  <a:pt x="1277860" y="0"/>
                </a:moveTo>
                <a:lnTo>
                  <a:pt x="5420880" y="0"/>
                </a:lnTo>
                <a:lnTo>
                  <a:pt x="5420880" y="2757819"/>
                </a:lnTo>
                <a:lnTo>
                  <a:pt x="0" y="2757819"/>
                </a:lnTo>
                <a:close/>
              </a:path>
            </a:pathLst>
          </a:custGeom>
        </p:spPr>
      </p:pic>
      <p:pic>
        <p:nvPicPr>
          <p:cNvPr id="11" name="Picture 10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FCF10841-1852-4669-BD63-E0D456E66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8" r="-1" b="10968"/>
          <a:stretch/>
        </p:blipFill>
        <p:spPr>
          <a:xfrm>
            <a:off x="4791075" y="3463056"/>
            <a:ext cx="5038428" cy="2756769"/>
          </a:xfrm>
          <a:custGeom>
            <a:avLst/>
            <a:gdLst/>
            <a:ahLst/>
            <a:cxnLst/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pic>
        <p:nvPicPr>
          <p:cNvPr id="12" name="Picture 11" descr="A group of people standing around a fire&#10;&#10;Description automatically generated">
            <a:extLst>
              <a:ext uri="{FF2B5EF4-FFF2-40B4-BE49-F238E27FC236}">
                <a16:creationId xmlns:a16="http://schemas.microsoft.com/office/drawing/2014/main" id="{FBE27F5F-1BFD-408D-8BB2-0A11568C56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 r="-1" b="-1"/>
          <a:stretch/>
        </p:blipFill>
        <p:spPr>
          <a:xfrm>
            <a:off x="8133963" y="3463056"/>
            <a:ext cx="4058036" cy="2756769"/>
          </a:xfrm>
          <a:custGeom>
            <a:avLst/>
            <a:gdLst/>
            <a:ahLst/>
            <a:cxnLst/>
            <a:rect l="l" t="t" r="r" b="b"/>
            <a:pathLst>
              <a:path w="4058036" h="2756769">
                <a:moveTo>
                  <a:pt x="1892933" y="0"/>
                </a:moveTo>
                <a:lnTo>
                  <a:pt x="4058036" y="0"/>
                </a:lnTo>
                <a:lnTo>
                  <a:pt x="4058036" y="2756769"/>
                </a:lnTo>
                <a:lnTo>
                  <a:pt x="0" y="2756769"/>
                </a:lnTo>
                <a:lnTo>
                  <a:pt x="0" y="2756768"/>
                </a:lnTo>
                <a:lnTo>
                  <a:pt x="608684" y="2756768"/>
                </a:lnTo>
                <a:lnTo>
                  <a:pt x="615560" y="2756768"/>
                </a:lnTo>
                <a:close/>
              </a:path>
            </a:pathLst>
          </a:custGeom>
        </p:spPr>
      </p:pic>
      <p:pic>
        <p:nvPicPr>
          <p:cNvPr id="2" name="Picture 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5452536-E2C5-93BD-E53C-FD2D25EEE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4" y="4380502"/>
            <a:ext cx="1550954" cy="1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1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501</Words>
  <Application>Microsoft Office PowerPoint</Application>
  <PresentationFormat>Widescreen</PresentationFormat>
  <Paragraphs>96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Hulks</dc:creator>
  <cp:lastModifiedBy>Phil Hulks</cp:lastModifiedBy>
  <cp:revision>52</cp:revision>
  <dcterms:created xsi:type="dcterms:W3CDTF">2020-03-17T15:55:12Z</dcterms:created>
  <dcterms:modified xsi:type="dcterms:W3CDTF">2023-10-03T09:38:37Z</dcterms:modified>
</cp:coreProperties>
</file>